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0"/>
  </p:notesMasterIdLst>
  <p:sldIdLst>
    <p:sldId id="275" r:id="rId3"/>
    <p:sldId id="764" r:id="rId4"/>
    <p:sldId id="717" r:id="rId5"/>
    <p:sldId id="676" r:id="rId6"/>
    <p:sldId id="726" r:id="rId7"/>
    <p:sldId id="729" r:id="rId8"/>
    <p:sldId id="730" r:id="rId9"/>
    <p:sldId id="731" r:id="rId10"/>
    <p:sldId id="734" r:id="rId11"/>
    <p:sldId id="759" r:id="rId12"/>
    <p:sldId id="704" r:id="rId13"/>
    <p:sldId id="700" r:id="rId14"/>
    <p:sldId id="701" r:id="rId15"/>
    <p:sldId id="702" r:id="rId16"/>
    <p:sldId id="703" r:id="rId17"/>
    <p:sldId id="648" r:id="rId18"/>
    <p:sldId id="733" r:id="rId19"/>
    <p:sldId id="698" r:id="rId20"/>
    <p:sldId id="774" r:id="rId21"/>
    <p:sldId id="727" r:id="rId22"/>
    <p:sldId id="728" r:id="rId23"/>
    <p:sldId id="775" r:id="rId24"/>
    <p:sldId id="650" r:id="rId25"/>
    <p:sldId id="649" r:id="rId26"/>
    <p:sldId id="776" r:id="rId27"/>
    <p:sldId id="651" r:id="rId28"/>
    <p:sldId id="652" r:id="rId29"/>
    <p:sldId id="767" r:id="rId30"/>
    <p:sldId id="765" r:id="rId31"/>
    <p:sldId id="653" r:id="rId32"/>
    <p:sldId id="756" r:id="rId33"/>
    <p:sldId id="757" r:id="rId34"/>
    <p:sldId id="656" r:id="rId35"/>
    <p:sldId id="654" r:id="rId36"/>
    <p:sldId id="657" r:id="rId37"/>
    <p:sldId id="758" r:id="rId38"/>
    <p:sldId id="699" r:id="rId39"/>
    <p:sldId id="766" r:id="rId40"/>
    <p:sldId id="768" r:id="rId41"/>
    <p:sldId id="769" r:id="rId42"/>
    <p:sldId id="770" r:id="rId43"/>
    <p:sldId id="771" r:id="rId44"/>
    <p:sldId id="773" r:id="rId45"/>
    <p:sldId id="780" r:id="rId46"/>
    <p:sldId id="778" r:id="rId47"/>
    <p:sldId id="779" r:id="rId48"/>
    <p:sldId id="777" r:id="rId49"/>
    <p:sldId id="716" r:id="rId50"/>
    <p:sldId id="677" r:id="rId51"/>
    <p:sldId id="723" r:id="rId52"/>
    <p:sldId id="755" r:id="rId53"/>
    <p:sldId id="722" r:id="rId54"/>
    <p:sldId id="662" r:id="rId55"/>
    <p:sldId id="762" r:id="rId56"/>
    <p:sldId id="760" r:id="rId57"/>
    <p:sldId id="663" r:id="rId58"/>
    <p:sldId id="66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8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6B7E6-3A54-072C-D558-74AAB7AD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85061-2B68-DBA2-5254-A6D265B81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E9137-B94D-9BAB-3E87-8FC4B250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3A27A-1895-09D2-E7F8-4A331E400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6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E612-BBAE-7DF3-78E1-2706685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FD181-BCCE-3C9E-7C7B-82873EF8D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48EBE-9880-891B-4DCB-FE9B9D34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A851-25CA-D4A5-F846-BC07F02A3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4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9915-AA99-14C9-908B-42C579697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48C45-E599-F861-7292-C5D269C0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D99FD-C363-DC1F-8B81-9AF0DE73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6B93-B8E1-6E95-CF55-3398B2958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3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0D71-17A1-BC77-A33B-44BF2492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5363E-F54B-35CA-2525-D2EA12062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849DD-2FD6-1DA4-12F9-ECCCC4E61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2610-C9BF-A495-FDB3-499152DF6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9001-884F-A130-D1AA-DD33FC74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770B5-4DD0-75AD-A9D3-983113C8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8AD64-83F9-F403-195B-4F83370B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A2AB-D64F-9841-9321-AFCD4A7F3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0030-7C84-7A72-C399-958D8A4C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7F444-4829-961E-A6A4-5F159C4A7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2432C-EA19-E015-395A-4C077017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C473-FFF6-B8BE-43FB-B693DA1F5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4F1A-96BE-C8D9-791F-96888F45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F71F5-C759-F592-100E-AAC7FCE44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290EC-F910-F735-0BA4-F1899F8D3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F7CF-65CB-BEBD-FAC3-5EBCDFAFD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AE2E-4D82-10E3-D4B2-D1BE6BEC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0064D-B254-3FE8-8C71-75FC795C8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A6DE1-53F5-A7F9-4B92-349E0384B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DA8-B86B-775A-C35B-6082C664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10CD-BA42-0DF0-C21C-B75AE4B0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347E6-FA90-E803-39FE-C2108A936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CD547-2F49-DB62-6CD0-F03BF880B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3B9A0-0C39-F610-40E6-4084ABDB4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6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831A-198E-28BF-D4C2-A372D6B4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38F94-C75B-23E1-3F2A-2DCFD036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31514-E47B-CF15-2A6A-7682D5FB0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2B70E-3EAE-6B1A-7329-203DA013F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9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9BC-DB15-132D-EFCB-652FC775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503F4-458C-2A8D-F658-25B08AEB9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75903-4499-692F-FA17-0EA4E0C38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4E61-E046-FC52-27E1-CC9CD610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9D81-5B85-6D31-F57E-F2759E21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DE656-17DC-1350-E082-F662831B9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9FC7F-EE51-883D-47EA-E6689E3E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421BE-F617-C25F-D973-86DE2F39D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2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OPTICS_algorith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index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how_hdbscan_work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hyperlink" Target="https://hdbscan.readthedocs.io/en/latest/how_hdbscan_work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hyperlink" Target="https://hdbscan.readthedocs.io/en/latest/how_hdbscan_works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18956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6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high-density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lvl="1"/>
            <a:r>
              <a:rPr lang="en-US" sz="2800" dirty="0">
                <a:latin typeface="+mn-lt"/>
              </a:rPr>
              <a:t>HDBSCAN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962C-32E6-3F81-DC91-396F0206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69D7-85BE-8A3F-64BC-5806113C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clusters are constructed using a proximity graph</a:t>
                </a:r>
              </a:p>
              <a:p>
                <a:r>
                  <a:rPr lang="en-US" dirty="0">
                    <a:latin typeface="+mn-lt"/>
                  </a:rPr>
                  <a:t>Density clusters are constructed using </a:t>
                </a:r>
                <a:r>
                  <a:rPr lang="en-US" b="1" dirty="0">
                    <a:latin typeface="+mn-lt"/>
                  </a:rPr>
                  <a:t>proximity graphs</a:t>
                </a:r>
              </a:p>
              <a:p>
                <a:r>
                  <a:rPr lang="en-US" dirty="0">
                    <a:latin typeface="+mn-lt"/>
                  </a:rPr>
                  <a:t>For a set of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</a:rPr>
                  <a:t>, edges between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, in a proximity graph are constructed if a </a:t>
                </a:r>
                <a:r>
                  <a:rPr lang="en-US" sz="2800" b="1" dirty="0">
                    <a:latin typeface="+mn-lt"/>
                  </a:rPr>
                  <a:t>proximity condition </a:t>
                </a:r>
                <a:r>
                  <a:rPr lang="en-US" sz="2800" dirty="0">
                    <a:latin typeface="+mn-lt"/>
                  </a:rPr>
                  <a:t>is met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Example: in a metric space points are considered in the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000" b="1" dirty="0"/>
                  <a:t>-</a:t>
                </a:r>
                <a:r>
                  <a:rPr lang="en-US" b="1" dirty="0">
                    <a:latin typeface="+mn-lt"/>
                  </a:rPr>
                  <a:t>neighbors,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latin typeface="+mn-lt"/>
                  </a:rPr>
                  <a:t>, on the proximity graph</a:t>
                </a:r>
                <a:r>
                  <a:rPr lang="en-US" dirty="0">
                    <a:latin typeface="+mn-lt"/>
                  </a:rPr>
                  <a:t>  </a:t>
                </a:r>
                <a:endParaRPr lang="en-US" b="1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latin typeface="+mn-lt"/>
                  </a:rPr>
                  <a:t>Core points </a:t>
                </a:r>
                <a:r>
                  <a:rPr lang="en-US" dirty="0">
                    <a:latin typeface="+mn-lt"/>
                  </a:rPr>
                  <a:t>are high-density areas where the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-neighbors is greater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|=|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latin typeface="+mn-lt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+mn-lt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+mn-lt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+mn-lt"/>
                            </a:rPr>
                            <m:t>𝑝𝑜𝑖𝑛𝑡𝑠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DBSCAN finds a</a:t>
                </a:r>
                <a:r>
                  <a:rPr lang="en-US" b="1" dirty="0">
                    <a:latin typeface="+mn-lt"/>
                  </a:rPr>
                  <a:t> directed graph of nearest neighbors</a:t>
                </a:r>
              </a:p>
              <a:p>
                <a:r>
                  <a:rPr lang="en-US" dirty="0">
                    <a:latin typeface="+mn-lt"/>
                  </a:rPr>
                  <a:t>Two core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n-lt"/>
                          </a:rPr>
                        </m:ctrlPr>
                      </m:sSubPr>
                      <m:e>
                        <m:r>
                          <a:rPr lang="en-US" b="0" i="1">
                            <a:latin typeface="+mn-lt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+mn-lt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n-lt"/>
                          </a:rPr>
                        </m:ctrlPr>
                      </m:sSubPr>
                      <m:e>
                        <m:r>
                          <a:rPr lang="en-US" b="0" i="1">
                            <a:latin typeface="+mn-lt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+mn-lt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are considered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+mn-lt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  </a:t>
                </a:r>
              </a:p>
              <a:p>
                <a:r>
                  <a:rPr lang="en-US" b="1" dirty="0">
                    <a:latin typeface="+mn-lt"/>
                  </a:rPr>
                  <a:t>Unreachable points </a:t>
                </a:r>
                <a:r>
                  <a:rPr lang="en-US" dirty="0">
                    <a:latin typeface="+mn-lt"/>
                  </a:rPr>
                  <a:t>are not in a cluster</a:t>
                </a:r>
              </a:p>
              <a:p>
                <a:pPr lvl="1"/>
                <a:r>
                  <a:rPr lang="en-US" dirty="0">
                    <a:latin typeface="+mn-lt"/>
                  </a:rPr>
                  <a:t>These points are considered </a:t>
                </a:r>
                <a:r>
                  <a:rPr lang="en-US" b="1" dirty="0">
                    <a:latin typeface="+mn-lt"/>
                  </a:rPr>
                  <a:t>outliers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 </a:t>
                </a:r>
                <a:r>
                  <a:rPr lang="en-US" dirty="0">
                    <a:latin typeface="+mn-lt"/>
                  </a:rPr>
                  <a:t>for cluster formation</a:t>
                </a:r>
                <a:r>
                  <a:rPr lang="en-US" b="1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+mn-lt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/>
                  <a:t>-</a:t>
                </a:r>
                <a:r>
                  <a:rPr lang="en-US" b="1" dirty="0">
                    <a:latin typeface="+mn-lt"/>
                  </a:rPr>
                  <a:t>reachability distance</a:t>
                </a:r>
                <a:endParaRPr lang="en-US" dirty="0">
                  <a:latin typeface="Symbol" panose="05050102010706020507" pitchFamily="18" charset="2"/>
                </a:endParaRP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F13E-B21C-5630-BBD3-86572BCE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1A4F-432B-6D3F-F470-B9E7A91C2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DBSCAN Algorithm</a:t>
            </a:r>
          </a:p>
        </p:txBody>
      </p:sp>
    </p:spTree>
    <p:extLst>
      <p:ext uri="{BB962C8B-B14F-4D97-AF65-F5344CB8AC3E}">
        <p14:creationId xmlns:p14="http://schemas.microsoft.com/office/powerpoint/2010/main" val="65073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8192C-ED4B-4152-FAB7-3F285FB3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2BDB-5ABE-B6B2-62EE-DD4691E1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D4A1-4FB3-234C-32F7-95DE5F900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constructed with proximity graph with node types</a:t>
            </a:r>
          </a:p>
          <a:p>
            <a:pPr lvl="1"/>
            <a:r>
              <a:rPr lang="en-US" b="1" dirty="0">
                <a:latin typeface="+mn-lt"/>
              </a:rPr>
              <a:t>Reachable, core </a:t>
            </a:r>
            <a:r>
              <a:rPr lang="en-US" dirty="0">
                <a:latin typeface="+mn-lt"/>
              </a:rPr>
              <a:t>– points in the dense core of the cluster</a:t>
            </a:r>
          </a:p>
          <a:p>
            <a:pPr lvl="1"/>
            <a:r>
              <a:rPr lang="en-US" b="1" dirty="0">
                <a:latin typeface="+mn-lt"/>
              </a:rPr>
              <a:t>Reachable, noncore </a:t>
            </a:r>
            <a:r>
              <a:rPr lang="en-US" dirty="0">
                <a:latin typeface="+mn-lt"/>
              </a:rPr>
              <a:t>– reachable points in low-density regions   </a:t>
            </a:r>
          </a:p>
          <a:p>
            <a:pPr lvl="1"/>
            <a:r>
              <a:rPr lang="en-US" b="1" dirty="0">
                <a:latin typeface="+mn-lt"/>
              </a:rPr>
              <a:t>Non-reachable</a:t>
            </a:r>
            <a:r>
              <a:rPr lang="en-US" dirty="0">
                <a:latin typeface="+mn-lt"/>
              </a:rPr>
              <a:t>, outliers not in any cluster</a:t>
            </a:r>
          </a:p>
          <a:p>
            <a:r>
              <a:rPr lang="en-US" dirty="0">
                <a:latin typeface="+mn-lt"/>
              </a:rPr>
              <a:t>Points are classified as 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endParaRPr lang="en-US" i="1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6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9F5A-1F97-1040-93E6-BF07DA42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177-3DFF-0678-447B-267BD8D8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DF7C-07CD-215E-DA13-B0299C8D17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Selecting maximum reachability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Single</a:t>
            </a:r>
            <a:r>
              <a:rPr lang="en-US" dirty="0"/>
              <a:t>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used for all clusters, is a problem with non-constant density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9313C-2571-46B1-ACA3-86E1F6D3F586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FAC95-AB99-CB80-2CA2-EB92AF5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270F-5713-3F23-BF9F-452EEF02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24E5-5781-97A7-07DC-45B578B78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OPTICS</a:t>
            </a:r>
          </a:p>
        </p:txBody>
      </p:sp>
    </p:spTree>
    <p:extLst>
      <p:ext uri="{BB962C8B-B14F-4D97-AF65-F5344CB8AC3E}">
        <p14:creationId xmlns:p14="http://schemas.microsoft.com/office/powerpoint/2010/main" val="221081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for DBSCAN in high dimensions with variable density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OPTICS algorithm sequentially builds a </a:t>
            </a:r>
            <a:r>
              <a:rPr lang="en-US" b="1" dirty="0">
                <a:latin typeface="+mn-lt"/>
              </a:rPr>
              <a:t>dendrogram</a:t>
            </a:r>
            <a:r>
              <a:rPr lang="en-US" dirty="0">
                <a:latin typeface="+mn-lt"/>
              </a:rPr>
              <a:t>, a graph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it is added to the </a:t>
            </a:r>
            <a:r>
              <a:rPr lang="en-US" dirty="0" err="1">
                <a:latin typeface="+mn-lt"/>
              </a:rPr>
              <a:t>dendogram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NN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pPr lvl="1"/>
                <a:r>
                  <a:rPr lang="en-US" dirty="0">
                    <a:latin typeface="+mn-lt"/>
                  </a:rPr>
                  <a:t>OPTICS implementation only supports single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E494-E910-773D-B44C-2F639384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7089-E77F-80B9-C868-CF2B01D7B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HDBSCAN</a:t>
            </a:r>
          </a:p>
        </p:txBody>
      </p:sp>
    </p:spTree>
    <p:extLst>
      <p:ext uri="{BB962C8B-B14F-4D97-AF65-F5344CB8AC3E}">
        <p14:creationId xmlns:p14="http://schemas.microsoft.com/office/powerpoint/2010/main" val="78362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FB5B-5798-85F1-5E9C-4F9AA4B0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6F0F-A420-9F74-7C1B-FE39FEA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is an improvement over OPTICS </a:t>
                </a:r>
              </a:p>
              <a:p>
                <a:r>
                  <a:rPr lang="en-US" dirty="0">
                    <a:latin typeface="+mn-lt"/>
                  </a:rPr>
                  <a:t>HDBSCAN is an adaptive hierarchical density clustering algorithm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Efficient and scalable implementation of </a:t>
                </a:r>
                <a:r>
                  <a:rPr lang="en-US" b="1" dirty="0">
                    <a:latin typeface="+mn-lt"/>
                    <a:hlinkClick r:id="rId3"/>
                  </a:rPr>
                  <a:t>HDBSCAN Python package</a:t>
                </a:r>
                <a:r>
                  <a:rPr lang="en-US" dirty="0">
                    <a:latin typeface="+mn-lt"/>
                    <a:hlinkClick r:id="rId3"/>
                  </a:rPr>
                  <a:t> 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HDBSCAN has a few key parameters that control cluster formation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8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D6F1-B69F-14E7-2E08-E206E39B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02A-E081-6F89-A751-392B9243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has an adaptive method to determine reachability distance   </a:t>
                </a:r>
              </a:p>
              <a:p>
                <a:r>
                  <a:rPr lang="en-US" dirty="0">
                    <a:latin typeface="+mn-lt"/>
                  </a:rPr>
                  <a:t>Reachability distance between two points,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,is computed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 core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𝑐𝑜𝑟𝑒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of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is defined as the distance from the point to the </a:t>
                </a:r>
                <a:r>
                  <a:rPr lang="en-US" i="1" dirty="0">
                    <a:latin typeface="+mn-lt"/>
                  </a:rPr>
                  <a:t>kth</a:t>
                </a:r>
                <a:r>
                  <a:rPr lang="en-US" dirty="0">
                    <a:latin typeface="+mn-lt"/>
                  </a:rPr>
                  <a:t> most distant point, including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  <a:blipFill>
                <a:blip r:embed="rId3"/>
                <a:stretch>
                  <a:fillRect l="-1072" t="-4167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6D693D-7FB0-C115-6A53-BF54D463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3186716"/>
            <a:ext cx="5290322" cy="367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38CE8-AD1E-B508-0750-8F2FA4E43E5F}"/>
              </a:ext>
            </a:extLst>
          </p:cNvPr>
          <p:cNvSpPr txBox="1"/>
          <p:nvPr/>
        </p:nvSpPr>
        <p:spPr>
          <a:xfrm>
            <a:off x="537275" y="3529186"/>
            <a:ext cx="58990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core distance of a point to </a:t>
            </a:r>
            <a:r>
              <a:rPr lang="en-US" sz="2800" i="1" dirty="0"/>
              <a:t>k</a:t>
            </a:r>
            <a:r>
              <a:rPr lang="en-US" sz="2800" dirty="0"/>
              <a:t> neighbors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5"/>
              </a:rPr>
              <a:t>Illustration from HDBSCAN documentation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1352-1779-4E4B-D190-1A493047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9C0-4FFC-4EA9-C4A0-220C3BB8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7B48-68D4-80D5-C81E-64410B59BE93}"/>
              </a:ext>
            </a:extLst>
          </p:cNvPr>
          <p:cNvSpPr txBox="1"/>
          <p:nvPr/>
        </p:nvSpPr>
        <p:spPr>
          <a:xfrm>
            <a:off x="584201" y="1157288"/>
            <a:ext cx="5395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In less dense regions the core distance increases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variable core distance makes HDBSCAN more adaptive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F4A1B-092D-F96E-7124-C8453615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29" y="1207166"/>
            <a:ext cx="6194718" cy="43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0A7F6-6A57-C01E-FF35-866D7323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0E48-ED92-93F8-1242-A672FD69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4E3B3-830B-BA5D-D0CB-288B618FCB19}"/>
              </a:ext>
            </a:extLst>
          </p:cNvPr>
          <p:cNvSpPr txBox="1"/>
          <p:nvPr/>
        </p:nvSpPr>
        <p:spPr>
          <a:xfrm>
            <a:off x="584201" y="1157288"/>
            <a:ext cx="551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is larger core distance of the points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9D63E-D293-DAC3-D08A-E2005A2C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32" y="1292439"/>
            <a:ext cx="6184668" cy="4273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79D9A-1B6F-6B68-37D4-EC933968DBD6}"/>
              </a:ext>
            </a:extLst>
          </p:cNvPr>
          <p:cNvCxnSpPr>
            <a:cxnSpLocks/>
          </p:cNvCxnSpPr>
          <p:nvPr/>
        </p:nvCxnSpPr>
        <p:spPr>
          <a:xfrm flipV="1">
            <a:off x="5730240" y="2162432"/>
            <a:ext cx="3389046" cy="1485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BEE6D-626B-2067-73F8-09426B700AA6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2713881" cy="7782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5159-2DCB-8C63-877F-F33153E7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A0C6D-8DE3-7399-7B98-57C34D0B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3" y="897414"/>
            <a:ext cx="6197888" cy="430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776B6-FC8A-7462-0BCC-42BD3EF7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12F3E-810E-CF63-02B3-463C6AEB1928}"/>
              </a:ext>
            </a:extLst>
          </p:cNvPr>
          <p:cNvSpPr txBox="1"/>
          <p:nvPr/>
        </p:nvSpPr>
        <p:spPr>
          <a:xfrm>
            <a:off x="584201" y="1157288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4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80ACE6-D58F-E364-B912-AFE3CB8EE8FA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04862-F9F2-EA0A-6214-7B221A904BA4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532E-0C70-AB88-46A8-E16DD8CC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A499-96D4-2E48-7F52-DA8230A8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C2651-1FB3-C92C-8CD3-B17DB0C80248}"/>
              </a:ext>
            </a:extLst>
          </p:cNvPr>
          <p:cNvSpPr txBox="1"/>
          <p:nvPr/>
        </p:nvSpPr>
        <p:spPr>
          <a:xfrm>
            <a:off x="584201" y="1157288"/>
            <a:ext cx="551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uses Prim’s algorithm to construct a minimum spanning tree proximity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974EF3-01CE-6F20-66E0-D3A98DAF3487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09B870-1BE9-9A2F-8888-55C851CB38E5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6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4011-E4F1-CBC5-11C1-14373565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D581-5BE5-87F0-7A36-5B72C4C0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A93B-43A2-7A9E-1E66-1A80F858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Width of the marker represents number of points in set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4278094"/>
              </a:xfrm>
              <a:prstGeom prst="rect">
                <a:avLst/>
              </a:prstGeom>
              <a:blipFill>
                <a:blip r:embed="rId5"/>
                <a:stretch>
                  <a:fillRect l="-2323" t="-1425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7D160A-4A15-8D14-B20A-7F3F5614BAFF}"/>
              </a:ext>
            </a:extLst>
          </p:cNvPr>
          <p:cNvCxnSpPr>
            <a:cxnSpLocks/>
          </p:cNvCxnSpPr>
          <p:nvPr/>
        </p:nvCxnSpPr>
        <p:spPr>
          <a:xfrm flipV="1">
            <a:off x="5599355" y="2156908"/>
            <a:ext cx="2113878" cy="1393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38A187-2526-E17A-E3A2-E8C0C6F4B623}"/>
              </a:ext>
            </a:extLst>
          </p:cNvPr>
          <p:cNvCxnSpPr>
            <a:cxnSpLocks/>
          </p:cNvCxnSpPr>
          <p:nvPr/>
        </p:nvCxnSpPr>
        <p:spPr>
          <a:xfrm flipV="1">
            <a:off x="5599355" y="2727064"/>
            <a:ext cx="3447826" cy="82296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F04D-4096-0412-7F72-7AF4CDB3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74567-E53C-E0B1-5616-46548C1D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EFB7-5978-269A-4D2C-273591E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Width of the marker represents number of points in set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4278094"/>
              </a:xfrm>
              <a:prstGeom prst="rect">
                <a:avLst/>
              </a:prstGeom>
              <a:blipFill>
                <a:blip r:embed="rId5"/>
                <a:stretch>
                  <a:fillRect l="-2323" t="-1425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E5B076-67CC-7E9A-5661-4B4DD97142E0}"/>
              </a:ext>
            </a:extLst>
          </p:cNvPr>
          <p:cNvCxnSpPr>
            <a:cxnSpLocks/>
          </p:cNvCxnSpPr>
          <p:nvPr/>
        </p:nvCxnSpPr>
        <p:spPr>
          <a:xfrm flipV="1">
            <a:off x="5599355" y="2156908"/>
            <a:ext cx="2113878" cy="13931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84CB2-C251-ED26-6671-9940099A3C8F}"/>
              </a:ext>
            </a:extLst>
          </p:cNvPr>
          <p:cNvCxnSpPr>
            <a:cxnSpLocks/>
          </p:cNvCxnSpPr>
          <p:nvPr/>
        </p:nvCxnSpPr>
        <p:spPr>
          <a:xfrm flipV="1">
            <a:off x="5599355" y="2727064"/>
            <a:ext cx="3447826" cy="82296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DAF7-7DCF-8165-9618-D2949E49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851-0364-83B6-A779-88668D23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349FC-FC3E-743A-38C0-6FD1D97C0420}"/>
              </a:ext>
            </a:extLst>
          </p:cNvPr>
          <p:cNvSpPr txBox="1"/>
          <p:nvPr/>
        </p:nvSpPr>
        <p:spPr>
          <a:xfrm>
            <a:off x="584201" y="1157288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is an improvement over OPTICS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2C5CC8-29A7-4AA2-4C30-3E1A0A92FB97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93290E-19FE-12E2-E838-75DC91F5F598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1FDE9D-E07C-1E0D-665B-540A6275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22" y="1227057"/>
            <a:ext cx="6109305" cy="42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2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406734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23015</TotalTime>
  <Words>3033</Words>
  <Application>Microsoft Office PowerPoint</Application>
  <PresentationFormat>Widescreen</PresentationFormat>
  <Paragraphs>505</Paragraphs>
  <Slides>57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Density-Based Clustering with OPTICS</vt:lpstr>
      <vt:lpstr>OPTICS Algorithm</vt:lpstr>
      <vt:lpstr>OPTICS Algorithm</vt:lpstr>
      <vt:lpstr>OPTICS Algorithm</vt:lpstr>
      <vt:lpstr>OPTICS Algorithms</vt:lpstr>
      <vt:lpstr>OPTICS Algorithm</vt:lpstr>
      <vt:lpstr>OPTICS Algorithm</vt:lpstr>
      <vt:lpstr>OPTICS Algorithm</vt:lpstr>
      <vt:lpstr>OPTICS Algorithm</vt:lpstr>
      <vt:lpstr>Density-Based Clustering with HDBSCAN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886</cp:revision>
  <dcterms:created xsi:type="dcterms:W3CDTF">2020-07-25T22:15:22Z</dcterms:created>
  <dcterms:modified xsi:type="dcterms:W3CDTF">2025-11-18T04:22:36Z</dcterms:modified>
</cp:coreProperties>
</file>